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2" r:id="rId2"/>
    <p:sldId id="1930" r:id="rId3"/>
    <p:sldId id="340" r:id="rId4"/>
    <p:sldId id="259" r:id="rId5"/>
    <p:sldId id="334" r:id="rId6"/>
    <p:sldId id="1860" r:id="rId7"/>
    <p:sldId id="1899" r:id="rId8"/>
    <p:sldId id="1900" r:id="rId9"/>
    <p:sldId id="1901" r:id="rId10"/>
    <p:sldId id="1902" r:id="rId11"/>
    <p:sldId id="1903" r:id="rId12"/>
    <p:sldId id="1904" r:id="rId13"/>
    <p:sldId id="1905" r:id="rId14"/>
    <p:sldId id="1869" r:id="rId15"/>
    <p:sldId id="1906" r:id="rId16"/>
    <p:sldId id="1907" r:id="rId17"/>
    <p:sldId id="1908" r:id="rId18"/>
    <p:sldId id="1909" r:id="rId19"/>
    <p:sldId id="1910" r:id="rId20"/>
    <p:sldId id="1911" r:id="rId21"/>
    <p:sldId id="1912" r:id="rId22"/>
    <p:sldId id="1913" r:id="rId23"/>
    <p:sldId id="1883" r:id="rId24"/>
    <p:sldId id="1878" r:id="rId25"/>
    <p:sldId id="1879" r:id="rId26"/>
    <p:sldId id="1915" r:id="rId27"/>
    <p:sldId id="1916" r:id="rId28"/>
    <p:sldId id="1917" r:id="rId29"/>
    <p:sldId id="1918" r:id="rId30"/>
    <p:sldId id="1891" r:id="rId31"/>
    <p:sldId id="1919" r:id="rId32"/>
    <p:sldId id="1920" r:id="rId33"/>
    <p:sldId id="1921" r:id="rId34"/>
    <p:sldId id="1922" r:id="rId35"/>
    <p:sldId id="1923" r:id="rId36"/>
    <p:sldId id="1887" r:id="rId37"/>
    <p:sldId id="1924" r:id="rId38"/>
    <p:sldId id="324" r:id="rId39"/>
    <p:sldId id="1888" r:id="rId40"/>
    <p:sldId id="1925" r:id="rId41"/>
    <p:sldId id="1926" r:id="rId42"/>
    <p:sldId id="1889" r:id="rId43"/>
    <p:sldId id="1927" r:id="rId44"/>
    <p:sldId id="1928" r:id="rId45"/>
    <p:sldId id="1890" r:id="rId46"/>
    <p:sldId id="1929" r:id="rId47"/>
    <p:sldId id="331" r:id="rId48"/>
    <p:sldId id="1859" r:id="rId49"/>
    <p:sldId id="336" r:id="rId50"/>
    <p:sldId id="1884" r:id="rId51"/>
    <p:sldId id="1885" r:id="rId52"/>
    <p:sldId id="183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A5"/>
    <a:srgbClr val="0058A6"/>
    <a:srgbClr val="0053A4"/>
    <a:srgbClr val="E5E5E5"/>
    <a:srgbClr val="2F3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45" d="100"/>
          <a:sy n="45" d="100"/>
        </p:scale>
        <p:origin x="1488" y="6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73E5-07B6-47A2-9939-4B46604A0A05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02C6-477A-4227-8DC4-C5DC167524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8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8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F3B2A-F821-4FE3-8FB8-DA5134B26F6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1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BCBDADC0-A549-4CC9-8A13-095A10BAB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" y="1939377"/>
            <a:ext cx="3855494" cy="29792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6EE25F-F099-447D-ABE2-62C814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7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6B27-6F1B-441F-ACA2-7D2D69404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092" y="2999671"/>
            <a:ext cx="5486400" cy="85865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22567361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7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1622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6B27-6F1B-441F-ACA2-7D2D69404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092" y="2999671"/>
            <a:ext cx="5486400" cy="85865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4C94F-6FEC-4BD9-8CB6-EF4893691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539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4C94F-6FEC-4BD9-8CB6-EF4893691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185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BF4A-6B09-4C90-8419-567A6FE4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DE6F28-DDD1-4579-94A6-4360F948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13" y="423899"/>
            <a:ext cx="1975774" cy="11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5345"/>
      </p:ext>
    </p:extLst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DE6F28-DDD1-4579-94A6-4360F948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25" y="5889793"/>
            <a:ext cx="859550" cy="5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6491"/>
      </p:ext>
    </p:extLst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Layout 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3E6E-A0B4-411C-BBB8-54CD86FC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B36C9-162D-4B93-9009-5EB34A5A6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113" y="424543"/>
            <a:ext cx="1975774" cy="11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87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Color Layout 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DCA06-E1B2-465E-A5FB-90F6EE65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6147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E06DAB-FFAA-4328-B7CB-5A0D0EFD7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22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228441-6161-4B29-9970-680FEA52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6" y="1836222"/>
            <a:ext cx="6478968" cy="165227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F0B6B-A692-466A-BDFF-FDD1E7B05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8875" y="3754814"/>
            <a:ext cx="6479659" cy="131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34370E-FE58-490F-B859-AD73F23C3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194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F0B6B-A692-466A-BDFF-FDD1E7B05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8875" y="1836222"/>
            <a:ext cx="6479659" cy="323055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E06DAB-FFAA-4328-B7CB-5A0D0EFD7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22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34370E-FE58-490F-B859-AD73F23C3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35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CBDADC0-A549-4CC9-8A13-095A10BAB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54" y="1939377"/>
            <a:ext cx="3855494" cy="297924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6EE25F-F099-447D-ABE2-62C814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957401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446DF-4D38-4576-8A13-3C4B9D2A6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1EDE33-B73A-4114-B5DB-886DC8AB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5" y="1697763"/>
            <a:ext cx="4518991" cy="1228709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91A04DA-856C-4EC7-8CFA-4C2DFFE16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0278" y="3139519"/>
            <a:ext cx="4519614" cy="2020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5A85E0-EEA0-46B9-BE82-8BA9A193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950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91A04DA-856C-4EC7-8CFA-4C2DFFE16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0278" y="1697763"/>
            <a:ext cx="4519614" cy="346247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446DF-4D38-4576-8A13-3C4B9D2A6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5A85E0-EEA0-46B9-BE82-8BA9A193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534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894074-E629-4237-9D7D-8EF5F1ED7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8338" y="0"/>
            <a:ext cx="64436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F73190-07C2-4937-9E8C-31403822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1697763"/>
            <a:ext cx="4518991" cy="1228709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936E554-E33E-4E27-8D3E-32A6B9A7B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49" y="3139519"/>
            <a:ext cx="4519614" cy="2020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062D9A-6466-4A5A-9163-F93212E9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7525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936E554-E33E-4E27-8D3E-32A6B9A7B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49" y="1697763"/>
            <a:ext cx="4519614" cy="346247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894074-E629-4237-9D7D-8EF5F1ED7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8338" y="0"/>
            <a:ext cx="64436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062D9A-6466-4A5A-9163-F93212E9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96765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7EDB3E-919E-47F0-88F0-CDA393A50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549" y="1232452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5F672C-F85D-45F8-A8DA-A6F5031A2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7549" y="3851075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526F9-D8F7-4EF5-B79D-2E925744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1" y="1961483"/>
            <a:ext cx="5224670" cy="146751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F648EF7-BF76-4079-A49B-E7175A428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090" y="3851075"/>
            <a:ext cx="5225227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333D35-E785-4756-B385-CC0C4A76C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561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F648EF7-BF76-4079-A49B-E7175A428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090" y="1961483"/>
            <a:ext cx="5225227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7EDB3E-919E-47F0-88F0-CDA393A50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549" y="1232452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5F672C-F85D-45F8-A8DA-A6F5031A2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7549" y="3851075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333D35-E785-4756-B385-CC0C4A76C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02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66186-E441-416B-A22F-5BD1985B7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48013"/>
            <a:ext cx="12192000" cy="3709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B24881-38F4-44AE-B77D-3FB07F91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8" y="365125"/>
            <a:ext cx="9784313" cy="781007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0C4B2-655A-4B19-989B-8D074E47DD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8" y="1420791"/>
            <a:ext cx="9784313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9B82AD-1EB4-473D-9306-AEB2369E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0" y="137500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053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0C4B2-655A-4B19-989B-8D074E47DD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8" y="365125"/>
            <a:ext cx="9784313" cy="250822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66186-E441-416B-A22F-5BD1985B7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48013"/>
            <a:ext cx="12192000" cy="3709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9B82AD-1EB4-473D-9306-AEB2369E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0" y="137500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717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2F42C-BBAA-4B7D-AE2A-11AB30F59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38" y="21685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76970F9-38FC-4544-88AF-848F6EEB51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589" y="21685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611EC-A3B1-43AF-9307-415469E4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8" y="365125"/>
            <a:ext cx="978431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141A-B024-4AD0-A372-21B7ECD071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9" y="4919662"/>
            <a:ext cx="4716462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9E2F69-DD08-49B5-98CC-2B860B97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589" y="4906157"/>
            <a:ext cx="4716462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7CE367-F817-49AC-AA45-ACD88B08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4813"/>
      </p:ext>
    </p:extLst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2F42C-BBAA-4B7D-AE2A-11AB30F59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38" y="3651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76970F9-38FC-4544-88AF-848F6EEB51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589" y="3651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141A-B024-4AD0-A372-21B7ECD071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9" y="2974933"/>
            <a:ext cx="4716462" cy="33837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9E2F69-DD08-49B5-98CC-2B860B97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589" y="2974933"/>
            <a:ext cx="4716462" cy="33837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7CE367-F817-49AC-AA45-ACD88B08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2329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54" y="1939377"/>
            <a:ext cx="3855494" cy="29792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163B7920-8137-4207-93D6-AD67C3F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761294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37AFD9-4C2B-4527-9E31-3142A7DDD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512" y="692150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4A9E7FB-D8B3-40ED-B662-92C4AA896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149" y="692150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85726B0-C183-4AE9-97CF-0B788068D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12" y="3620949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06275C6-2AD9-473D-A0DF-69EE49081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4149" y="3620949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B6FE0D-6676-4A46-B9E8-3805CAAD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579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130E3C7-6F5D-40A9-BA1E-7D404C68A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6889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3630BA-D50A-4C00-A0A2-43B4265F7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7252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130E3C7-6F5D-40A9-BA1E-7D404C68A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6889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37AFD9-4C2B-4527-9E31-3142A7DDD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512" y="692150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4A9E7FB-D8B3-40ED-B662-92C4AA896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149" y="692150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85726B0-C183-4AE9-97CF-0B788068D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12" y="3620949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06275C6-2AD9-473D-A0DF-69EE49081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4149" y="3620949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3630BA-D50A-4C00-A0A2-43B4265F7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112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B80F24-563A-4CD3-B7FF-FBACD7D3E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875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7225FC-4CCC-428A-AE55-4D4A896FF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1641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5B085-C414-4A2D-9017-74A716F1B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304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5F904E-BD5F-4036-BAA5-ADEE5DFE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365125"/>
            <a:ext cx="1010765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AB7CC2-D77C-44F3-A617-B9100E20E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A4640E-1FB9-4A1A-97DC-4D48B6976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0588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52D009-854B-4EC5-A820-55FAF70280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9301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4E530A-7FC8-490C-920B-BD1E4561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94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B80F24-563A-4CD3-B7FF-FBACD7D3E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875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7225FC-4CCC-428A-AE55-4D4A896FF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1641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5B085-C414-4A2D-9017-74A716F1B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304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AB7CC2-D77C-44F3-A617-B9100E20E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A4640E-1FB9-4A1A-97DC-4D48B6976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0588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52D009-854B-4EC5-A820-55FAF70280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9301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4E530A-7FC8-490C-920B-BD1E4561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108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D641D6-7C40-4482-AC27-36655F68D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488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E70EBC-5881-4A13-9F28-90AAB50A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4735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0C5B9AD-B499-44EE-8B52-C1DCBDC24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131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86A9B8-DC6C-48E5-B9FF-A4C5E40ED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9353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5A24F1-FEF8-49F1-9261-C642BD21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7" y="365126"/>
            <a:ext cx="10195865" cy="849900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E97E3A-6B8C-4699-8FB4-3A5B71F85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488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1EBEC85-8733-4BBE-A632-5D3B07095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4735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DCC678-6E4E-46F5-AD03-FEDA9CD682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131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1AAD91-9DB3-46E3-AF89-E3786E6E0E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9378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B987187-AE8A-40EE-83FC-4BB9AD683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313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D641D6-7C40-4482-AC27-36655F68D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488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E70EBC-5881-4A13-9F28-90AAB50A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4735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0C5B9AD-B499-44EE-8B52-C1DCBDC24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131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86A9B8-DC6C-48E5-B9FF-A4C5E40ED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9353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E97E3A-6B8C-4699-8FB4-3A5B71F85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488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1EBEC85-8733-4BBE-A632-5D3B07095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4735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DCC678-6E4E-46F5-AD03-FEDA9CD682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131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1AAD91-9DB3-46E3-AF89-E3786E6E0E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9378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B987187-AE8A-40EE-83FC-4BB9AD683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540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EE38E4-B8DB-4ED1-B75A-0D5043B40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138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953D3A-DDB5-4E3F-B8E0-5FCC669E23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2736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420BCA0-03A2-49FA-91E9-FE110925E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138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45A83C8-E64D-482E-B04C-B3F5B5BB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736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961E5B-730D-4828-8688-D5C16691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6081E6-C406-4F4A-B1A9-80C63197B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0FE42B4-C3ED-41B5-8EAF-5EAB322F6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7262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6081E6-C406-4F4A-B1A9-80C63197B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EE38E4-B8DB-4ED1-B75A-0D5043B40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138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953D3A-DDB5-4E3F-B8E0-5FCC669E23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2736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420BCA0-03A2-49FA-91E9-FE110925E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138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45A83C8-E64D-482E-B04C-B3F5B5BB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736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0FE42B4-C3ED-41B5-8EAF-5EAB322F6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45069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ABE5-CBD9-4D95-B4CB-2F9CA6879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926" y="531813"/>
            <a:ext cx="5327374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75A4AA-82D3-48C1-AE5C-3EAB0E61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5DE305D-23AE-4789-8209-2DF03D40CF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4010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43777D-7B61-4718-BCC4-8A0AD85D1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349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ABE5-CBD9-4D95-B4CB-2F9CA6879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926" y="531813"/>
            <a:ext cx="5327374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43777D-7B61-4718-BCC4-8A0AD85D1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7AE88FE-74CC-446C-A340-84F78DF110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9387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B1D83-AB57-49BB-B430-6DF99A943D79}"/>
              </a:ext>
            </a:extLst>
          </p:cNvPr>
          <p:cNvSpPr/>
          <p:nvPr userDrawn="1"/>
        </p:nvSpPr>
        <p:spPr>
          <a:xfrm>
            <a:off x="0" y="0"/>
            <a:ext cx="426261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61" y="1939378"/>
            <a:ext cx="3855494" cy="29792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163B7920-8137-4207-93D6-AD67C3F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8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497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219200" y="1498600"/>
            <a:ext cx="7518400" cy="2057400"/>
          </a:xfrm>
          <a:prstGeom prst="rect">
            <a:avLst/>
          </a:prstGeom>
        </p:spPr>
        <p:txBody>
          <a:bodyPr lIns="0" anchor="t"/>
          <a:lstStyle>
            <a:lvl1pPr>
              <a:lnSpc>
                <a:spcPts val="5333"/>
              </a:lnSpc>
              <a:defRPr lang="fr-FR" sz="5333" b="1" kern="1200" baseline="0" smtClean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A" dirty="0" err="1"/>
              <a:t>Title</a:t>
            </a:r>
            <a:r>
              <a:rPr lang="fr-CA" dirty="0"/>
              <a:t> of the</a:t>
            </a:r>
            <a:br>
              <a:rPr lang="fr-CA" dirty="0"/>
            </a:br>
            <a:r>
              <a:rPr lang="fr-CA" dirty="0" err="1"/>
              <a:t>presentation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632200"/>
            <a:ext cx="7518400" cy="1422400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133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79218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28600"/>
            <a:ext cx="94488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08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VA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2BB06-9916-7E46-8FBE-5651618B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596190"/>
            <a:ext cx="10769600" cy="49066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55591" indent="-355591">
              <a:spcAft>
                <a:spcPts val="2500"/>
              </a:spcAft>
              <a:buClr>
                <a:srgbClr val="434343"/>
              </a:buClr>
              <a:buFont typeface="ArialMT" charset="0"/>
              <a:buChar char="—"/>
              <a:tabLst/>
              <a:defRPr sz="2400">
                <a:solidFill>
                  <a:srgbClr val="434343"/>
                </a:solidFill>
                <a:latin typeface="+mn-lt"/>
              </a:defRPr>
            </a:lvl1pPr>
            <a:lvl2pPr marL="541325" indent="-285744">
              <a:buClr>
                <a:srgbClr val="7C878E"/>
              </a:buClr>
              <a:buFont typeface="Wingdings" charset="2"/>
              <a:buChar char="§"/>
              <a:defRPr sz="2400">
                <a:solidFill>
                  <a:srgbClr val="434343"/>
                </a:solidFill>
              </a:defRPr>
            </a:lvl2pPr>
            <a:lvl3pPr marL="804843" indent="-228594">
              <a:buClr>
                <a:srgbClr val="7C878E"/>
              </a:buClr>
              <a:buFont typeface="Courier New" charset="0"/>
              <a:buChar char="o"/>
              <a:defRPr sz="2400">
                <a:solidFill>
                  <a:srgbClr val="434343"/>
                </a:solidFill>
              </a:defRPr>
            </a:lvl3pPr>
            <a:lvl4pPr marL="1079473" indent="-228594">
              <a:buClr>
                <a:srgbClr val="7C878E"/>
              </a:buClr>
              <a:buFont typeface="Arial" charset="0"/>
              <a:buChar char="•"/>
              <a:defRPr sz="2400">
                <a:solidFill>
                  <a:srgbClr val="434343"/>
                </a:solidFill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DBA0D3-CA1F-BC4F-A2A7-6601BEB9B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6760"/>
            <a:ext cx="9956800" cy="7838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_Enumeration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C01622-63B6-C544-9583-F61A951B892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4800" y="1401417"/>
            <a:ext cx="10464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444489" indent="-444489">
              <a:lnSpc>
                <a:spcPct val="100000"/>
              </a:lnSpc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defRPr sz="2400" b="1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1pPr>
            <a:lvl2pPr marL="715945" indent="-285744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Wingdings" pitchFamily="2" charset="2"/>
              <a:buChar char="§"/>
              <a:defRPr sz="2400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2pPr>
            <a:lvl3pPr marL="987401" indent="-228594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ourier New" pitchFamily="49" charset="0"/>
              <a:buChar char="o"/>
              <a:tabLst/>
              <a:defRPr sz="2400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3pPr>
            <a:lvl4pPr marL="1254094" indent="-228594">
              <a:lnSpc>
                <a:spcPct val="100000"/>
              </a:lnSpc>
              <a:spcAft>
                <a:spcPts val="900"/>
              </a:spcAft>
              <a:buClr>
                <a:srgbClr val="7D878C"/>
              </a:buClr>
              <a:buSzPct val="100000"/>
              <a:buFont typeface="Calibri" pitchFamily="34" charset="0"/>
              <a:buChar char="•"/>
              <a:defRPr sz="2400" baseline="0">
                <a:solidFill>
                  <a:srgbClr val="434343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9C5D61-434D-4040-A569-CB7633306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06760"/>
            <a:ext cx="9956800" cy="7838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1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8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8655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8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95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26127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8876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548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74" r:id="rId8"/>
    <p:sldLayoutId id="2147483675" r:id="rId9"/>
    <p:sldLayoutId id="2147483684" r:id="rId10"/>
    <p:sldLayoutId id="2147483682" r:id="rId11"/>
    <p:sldLayoutId id="2147483685" r:id="rId12"/>
    <p:sldLayoutId id="2147483686" r:id="rId13"/>
    <p:sldLayoutId id="2147483672" r:id="rId14"/>
    <p:sldLayoutId id="2147483687" r:id="rId15"/>
    <p:sldLayoutId id="2147483673" r:id="rId16"/>
    <p:sldLayoutId id="2147483688" r:id="rId17"/>
    <p:sldLayoutId id="2147483650" r:id="rId18"/>
    <p:sldLayoutId id="2147483689" r:id="rId19"/>
    <p:sldLayoutId id="2147483652" r:id="rId20"/>
    <p:sldLayoutId id="2147483690" r:id="rId21"/>
    <p:sldLayoutId id="2147483651" r:id="rId22"/>
    <p:sldLayoutId id="2147483691" r:id="rId23"/>
    <p:sldLayoutId id="2147483653" r:id="rId24"/>
    <p:sldLayoutId id="2147483692" r:id="rId25"/>
    <p:sldLayoutId id="2147483658" r:id="rId26"/>
    <p:sldLayoutId id="2147483693" r:id="rId27"/>
    <p:sldLayoutId id="2147483657" r:id="rId28"/>
    <p:sldLayoutId id="2147483694" r:id="rId29"/>
    <p:sldLayoutId id="2147483667" r:id="rId30"/>
    <p:sldLayoutId id="2147483695" r:id="rId31"/>
    <p:sldLayoutId id="2147483662" r:id="rId32"/>
    <p:sldLayoutId id="2147483696" r:id="rId33"/>
    <p:sldLayoutId id="2147483668" r:id="rId34"/>
    <p:sldLayoutId id="2147483697" r:id="rId35"/>
    <p:sldLayoutId id="2147483664" r:id="rId36"/>
    <p:sldLayoutId id="2147483698" r:id="rId37"/>
    <p:sldLayoutId id="2147483663" r:id="rId38"/>
    <p:sldLayoutId id="2147483699" r:id="rId39"/>
    <p:sldLayoutId id="2147483701" r:id="rId40"/>
    <p:sldLayoutId id="2147483702" r:id="rId41"/>
    <p:sldLayoutId id="2147483703" r:id="rId42"/>
    <p:sldLayoutId id="2147483704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23180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1076726" y="1992147"/>
            <a:ext cx="41751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Options &amp; Surcharges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715410"/>
            <a:ext cx="5016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Emissions coverage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Remanufactured parts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Cover part cause of loss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Non-covered part cause of loss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First day rental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Rideshare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Suspension/tire (6 inches)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Commercial use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/>
              <a:t>Snow removal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646033" y="2444929"/>
            <a:ext cx="54569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1 ton / 10 cyl / 12 cyl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Diesel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4WD/AWD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Turbocharger/supercharger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3EA5"/>
                </a:solidFill>
              </a:rPr>
              <a:t>Dual rear wheels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Lifted/lowered vehicles (8 inches)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Autonomous driving systems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Travel expense reimbursement upgrade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Commercial / Rideshare inboarded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Snow removal inboarded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210D-C4C1-423E-B1BC-E40E674BD2BC}"/>
              </a:ext>
            </a:extLst>
          </p:cNvPr>
          <p:cNvSpPr txBox="1"/>
          <p:nvPr/>
        </p:nvSpPr>
        <p:spPr>
          <a:xfrm>
            <a:off x="6981652" y="1992147"/>
            <a:ext cx="41751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Options &amp; Surcharges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6D8C4A-B67B-4A4E-8653-5823B1088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1383458" y="1900701"/>
            <a:ext cx="356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Ancillary Benefits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5906" y="2384270"/>
            <a:ext cx="544009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Trip interruption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$150 a day up to $450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Emergency roadside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Rental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$60 a day up to $300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Plus 4 additional days for parts delay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Towing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Lockout service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$50 per occurrence</a:t>
            </a:r>
          </a:p>
          <a:p>
            <a:pPr>
              <a:buClr>
                <a:srgbClr val="003EA5"/>
              </a:buClr>
            </a:pPr>
            <a:endParaRPr lang="en-US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603165" y="2547032"/>
            <a:ext cx="505895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Trip interruption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$75 a day up to $225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Emergency roadside (Includes Lockout) – Optional Coverage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Rental (Transportation expense reimbursement)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$30 a day up to $150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Upgrade $60 to $300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Towing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$100 per occurrence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5F6CD-3E70-453E-9A80-79A5CC7210BB}"/>
              </a:ext>
            </a:extLst>
          </p:cNvPr>
          <p:cNvSpPr txBox="1"/>
          <p:nvPr/>
        </p:nvSpPr>
        <p:spPr>
          <a:xfrm>
            <a:off x="7288384" y="1898609"/>
            <a:ext cx="356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Ancillary Benefits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47C1CB-6868-41C0-8B28-DA40AAE51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868343" y="1992147"/>
            <a:ext cx="459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Competitive Advantages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10296"/>
            <a:ext cx="5016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Surcharge options make this contract very customizable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Works in conjunction with our FIP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1" y="2810296"/>
            <a:ext cx="5058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Coverages for </a:t>
            </a:r>
            <a:r>
              <a:rPr lang="en-US" sz="2400" b="1" dirty="0">
                <a:solidFill>
                  <a:srgbClr val="003EA5"/>
                </a:solidFill>
              </a:rPr>
              <a:t>hybrid all-electric, PHEV (plug-in hybrid), and fuel-cell vehicles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If within 50 miles, all repairs or replacements</a:t>
            </a:r>
            <a:r>
              <a:rPr lang="en-US" sz="2400" dirty="0"/>
              <a:t> under this service contract must be </a:t>
            </a:r>
            <a:r>
              <a:rPr lang="en-US" sz="2400" b="1" dirty="0"/>
              <a:t>performed</a:t>
            </a:r>
            <a:r>
              <a:rPr lang="en-US" sz="2400" dirty="0"/>
              <a:t> by the </a:t>
            </a:r>
            <a:r>
              <a:rPr lang="en-US" sz="2400" b="1" dirty="0"/>
              <a:t>selling company’s licensed repair facility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EF3CC-1A77-4E49-B4BF-B64D1C62F981}"/>
              </a:ext>
            </a:extLst>
          </p:cNvPr>
          <p:cNvSpPr txBox="1"/>
          <p:nvPr/>
        </p:nvSpPr>
        <p:spPr>
          <a:xfrm>
            <a:off x="6773269" y="1992147"/>
            <a:ext cx="459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Competitive Advantages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96C7CA-81EF-42B7-8B98-0FC3E3519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1141425" y="1992147"/>
            <a:ext cx="4045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EA5"/>
                </a:solidFill>
              </a:rPr>
              <a:t>Reinsurance Advantages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10296"/>
            <a:ext cx="501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FIP allows access to unearned premium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Surcharge options allow up to $290 in additional reserve with low losses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Priced to a 40% loss ratio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1" y="2810296"/>
            <a:ext cx="5058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Present Value of Future Benefits  allows access to unearned premium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Reinsurance cession statements available on the first of the month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Priced to a 60% loss ratio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Ability to target a lower loss ratio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8E8A9-116C-43B1-97C4-ECDF88F1825C}"/>
              </a:ext>
            </a:extLst>
          </p:cNvPr>
          <p:cNvSpPr txBox="1"/>
          <p:nvPr/>
        </p:nvSpPr>
        <p:spPr>
          <a:xfrm>
            <a:off x="7046351" y="1992147"/>
            <a:ext cx="4045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EA5"/>
                </a:solidFill>
              </a:rPr>
              <a:t>Reinsurance Advantages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6AFCC1-E3F0-4688-9339-5B7488B41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5734972" y="2718064"/>
            <a:ext cx="5307771" cy="1568756"/>
            <a:chOff x="5640487" y="2691767"/>
            <a:chExt cx="5307771" cy="1568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31E9DB-6B42-4A90-AB47-6BE4A151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101" y="3367850"/>
            <a:ext cx="4747849" cy="7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1457159" y="1992147"/>
            <a:ext cx="341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Vehicle Eligibility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7A423-74A5-4FBA-8600-7D6D46C965D4}"/>
              </a:ext>
            </a:extLst>
          </p:cNvPr>
          <p:cNvSpPr txBox="1"/>
          <p:nvPr/>
        </p:nvSpPr>
        <p:spPr>
          <a:xfrm>
            <a:off x="7360001" y="1992147"/>
            <a:ext cx="341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Vehicle Eligibility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6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60,000 miles</a:t>
            </a:r>
          </a:p>
          <a:p>
            <a:endParaRPr lang="en-US" sz="3200" b="1" dirty="0"/>
          </a:p>
          <a:p>
            <a:r>
              <a:rPr lang="en-US" sz="3200" b="1" dirty="0"/>
              <a:t>Pre-Owned 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14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150,000 miles</a:t>
            </a:r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2" y="2844800"/>
            <a:ext cx="501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Pre-Owned 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20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200,000 miles</a:t>
            </a:r>
            <a:endParaRPr lang="en-US" dirty="0">
              <a:solidFill>
                <a:srgbClr val="003EA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7AA4B8-D260-42D3-9463-6762952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394A01D-06B2-41F0-B6C2-8DA380A18B63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8B6C89-2DDD-4709-BF2F-B7786444C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30FCB5-9001-4FBF-BE43-60A45A968594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3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</a:t>
            </a:r>
          </a:p>
          <a:p>
            <a:r>
              <a:rPr lang="en-US" sz="3200" dirty="0"/>
              <a:t>55 term options up to </a:t>
            </a:r>
            <a:br>
              <a:rPr lang="en-US" sz="3200" dirty="0"/>
            </a:br>
            <a:r>
              <a:rPr lang="en-US" sz="3200" dirty="0">
                <a:solidFill>
                  <a:srgbClr val="003EA5"/>
                </a:solidFill>
              </a:rPr>
              <a:t>120 months 150,000 miles</a:t>
            </a:r>
          </a:p>
          <a:p>
            <a:endParaRPr lang="en-US" sz="3200" b="1" dirty="0"/>
          </a:p>
          <a:p>
            <a:r>
              <a:rPr lang="en-US" sz="3200" b="1" dirty="0"/>
              <a:t>Pre-Owned </a:t>
            </a:r>
          </a:p>
          <a:p>
            <a:r>
              <a:rPr lang="en-US" sz="3200" dirty="0"/>
              <a:t>15 term options up to </a:t>
            </a:r>
            <a:br>
              <a:rPr lang="en-US" sz="3200" dirty="0"/>
            </a:br>
            <a:r>
              <a:rPr lang="en-US" sz="3200" dirty="0">
                <a:solidFill>
                  <a:srgbClr val="003EA5"/>
                </a:solidFill>
              </a:rPr>
              <a:t>60 months 60,000 miles</a:t>
            </a:r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2" y="2844800"/>
            <a:ext cx="501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Pre-Owned </a:t>
            </a:r>
          </a:p>
          <a:p>
            <a:r>
              <a:rPr lang="en-US" sz="3200" dirty="0"/>
              <a:t>37 term options up to</a:t>
            </a:r>
          </a:p>
          <a:p>
            <a:r>
              <a:rPr lang="en-US" sz="3200" dirty="0">
                <a:solidFill>
                  <a:srgbClr val="003EA5"/>
                </a:solidFill>
              </a:rPr>
              <a:t>60 months 60,000 miles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5CFD12-9623-4CDA-B6D1-BAF96B6E3B26}"/>
              </a:ext>
            </a:extLst>
          </p:cNvPr>
          <p:cNvSpPr txBox="1"/>
          <p:nvPr/>
        </p:nvSpPr>
        <p:spPr>
          <a:xfrm>
            <a:off x="2499732" y="1992147"/>
            <a:ext cx="132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Terms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E17F6-9F1A-4087-A9CF-632B34696E09}"/>
              </a:ext>
            </a:extLst>
          </p:cNvPr>
          <p:cNvSpPr txBox="1"/>
          <p:nvPr/>
        </p:nvSpPr>
        <p:spPr>
          <a:xfrm>
            <a:off x="8404658" y="1992147"/>
            <a:ext cx="132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Terms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B6387F-89C1-478B-ADDD-22EC107A6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0593ADF-5C11-4485-868F-F987125E1D7F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AF6A5F-29FF-439F-A631-9A99DE0D6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D902A1-88C7-4325-A114-19F23E03F991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7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$100, $100V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2" y="2844800"/>
            <a:ext cx="5016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$50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$100, $100V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$250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$500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5CFD12-9623-4CDA-B6D1-BAF96B6E3B26}"/>
              </a:ext>
            </a:extLst>
          </p:cNvPr>
          <p:cNvSpPr txBox="1"/>
          <p:nvPr/>
        </p:nvSpPr>
        <p:spPr>
          <a:xfrm>
            <a:off x="2028980" y="2014102"/>
            <a:ext cx="227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Deductible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99675F-17E7-4643-90CE-2A558F949E6A}"/>
              </a:ext>
            </a:extLst>
          </p:cNvPr>
          <p:cNvSpPr txBox="1"/>
          <p:nvPr/>
        </p:nvSpPr>
        <p:spPr>
          <a:xfrm>
            <a:off x="7933906" y="2014102"/>
            <a:ext cx="227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Deductible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983878-CD40-4E8F-8EC8-FE618277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5B967BA-FEF5-4CC0-89A2-9A2243631918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379E59-AA47-49B7-97F7-9BD14BD2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932880-F0DB-4BD2-A22A-BA6985700DD1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Powertrain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Standard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Preferred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Ultimate (exclusionary)</a:t>
            </a:r>
          </a:p>
          <a:p>
            <a:pPr>
              <a:buClr>
                <a:srgbClr val="003EA5"/>
              </a:buClr>
            </a:pPr>
            <a:endParaRPr lang="en-US" sz="3200" dirty="0"/>
          </a:p>
          <a:p>
            <a:pPr>
              <a:buClr>
                <a:srgbClr val="003EA5"/>
              </a:buClr>
            </a:pPr>
            <a:r>
              <a:rPr lang="en-US" sz="3200" dirty="0"/>
              <a:t>Rates are wrap rates.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2" y="2844800"/>
            <a:ext cx="5016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Level 1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Level 2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Level 3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Level 4 (exclusionary)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5CFD12-9623-4CDA-B6D1-BAF96B6E3B26}"/>
              </a:ext>
            </a:extLst>
          </p:cNvPr>
          <p:cNvSpPr txBox="1"/>
          <p:nvPr/>
        </p:nvSpPr>
        <p:spPr>
          <a:xfrm>
            <a:off x="2061023" y="2014102"/>
            <a:ext cx="220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Coverages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99675F-17E7-4643-90CE-2A558F949E6A}"/>
              </a:ext>
            </a:extLst>
          </p:cNvPr>
          <p:cNvSpPr txBox="1"/>
          <p:nvPr/>
        </p:nvSpPr>
        <p:spPr>
          <a:xfrm>
            <a:off x="7998371" y="2014102"/>
            <a:ext cx="214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Coverages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C3A5B5-13DF-4926-BC86-D1221F73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C955CB-0759-443F-BFDA-F39D16B6CDB1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2D3DD8-FCFC-4A04-90D2-EE8B43572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15B2A5-F0D3-42A3-A748-6C7FADEF03D4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8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718BC81-E9A3-4B50-80E5-5C04B914E8F5}"/>
              </a:ext>
            </a:extLst>
          </p:cNvPr>
          <p:cNvSpPr txBox="1"/>
          <p:nvPr/>
        </p:nvSpPr>
        <p:spPr>
          <a:xfrm>
            <a:off x="1132010" y="2035277"/>
            <a:ext cx="40646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Options &amp; Surcharges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18922"/>
            <a:ext cx="50168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Emissions coverage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Remanufactured parts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Rideshare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Cover part cause of loss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Non-covered part cause of loss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/>
              <a:t>First day rental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Automatic on program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3EA5"/>
                </a:solidFill>
              </a:rPr>
              <a:t>Suspension/tire (6 inches)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3EA5"/>
                </a:solidFill>
              </a:rPr>
              <a:t>Commercial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88974" y="2554417"/>
            <a:ext cx="50168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Dual rear wheels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10-cylinder engine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12-cylinder engine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Cadillac Northstar pre-2002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Cadillac Northstar 2002 and newer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4WD/AWD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1 ton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Diesel engine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>
                <a:solidFill>
                  <a:srgbClr val="003EA5"/>
                </a:solidFill>
              </a:rPr>
              <a:t>Turbocharger/supercharger components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dirty="0"/>
              <a:t>Autonomous driving systems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dirty="0"/>
              <a:t>Travel expense reimbursement upgrade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dirty="0"/>
              <a:t>Seals and gaskets 125K – 150K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dirty="0"/>
              <a:t>Lifted/lowered vehicle up to 8 inches</a:t>
            </a:r>
          </a:p>
          <a:p>
            <a:pPr marL="457200" indent="-457200">
              <a:buClr>
                <a:srgbClr val="003EA5"/>
              </a:buClr>
              <a:buFont typeface="+mj-lt"/>
              <a:buAutoNum type="arabicPeriod"/>
            </a:pPr>
            <a:r>
              <a:rPr lang="en-US" b="1" dirty="0"/>
              <a:t>Commercial use not available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54319F-C0FF-4032-A75D-79CC36BE345C}"/>
              </a:ext>
            </a:extLst>
          </p:cNvPr>
          <p:cNvSpPr txBox="1"/>
          <p:nvPr/>
        </p:nvSpPr>
        <p:spPr>
          <a:xfrm>
            <a:off x="7043478" y="2035277"/>
            <a:ext cx="4051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Options &amp; Surcharges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06D6F8-929C-4666-8227-704F31B9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41F028-A8F9-467A-B826-5881291CABD1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3D0256-ED6B-4675-8CBA-4E954568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8D298A-CC03-4ECE-B2FA-D93C264E99F0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9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7CFD-111D-4B2E-9998-81FFD07A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12296393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718BC81-E9A3-4B50-80E5-5C04B914E8F5}"/>
              </a:ext>
            </a:extLst>
          </p:cNvPr>
          <p:cNvSpPr txBox="1"/>
          <p:nvPr/>
        </p:nvSpPr>
        <p:spPr>
          <a:xfrm>
            <a:off x="1498632" y="2035277"/>
            <a:ext cx="33313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Ancillary Benefits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576962" y="2417619"/>
            <a:ext cx="534798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Trip interruption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$150 a day up to $450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Emergency roadside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Rental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$60 a day up to $300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Plus 4 additional days for parts delay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Towing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Lockout service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$50 per occurrence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445958" y="2554417"/>
            <a:ext cx="53517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Trip interruption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$75 a day up to $225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Emergency roadside (Includes Lockout) – Optional Coverage</a:t>
            </a:r>
          </a:p>
          <a:p>
            <a:pPr marL="914400" lvl="1" indent="-4572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Rental (Transportation expense reimbursement) </a:t>
            </a:r>
            <a:r>
              <a:rPr lang="en-US" sz="2400" dirty="0"/>
              <a:t>$30 a day up to $150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Upgrade $60 a day up to $300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Towing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$100 per occurrence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54319F-C0FF-4032-A75D-79CC36BE345C}"/>
              </a:ext>
            </a:extLst>
          </p:cNvPr>
          <p:cNvSpPr txBox="1"/>
          <p:nvPr/>
        </p:nvSpPr>
        <p:spPr>
          <a:xfrm>
            <a:off x="7405787" y="2035277"/>
            <a:ext cx="3326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Ancillary Benefits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1427A2-91F3-4413-8B37-234639EA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03184C7-8A24-4A75-B0DA-87D951852EBA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AAB1A5-A87B-41F0-87E5-F7A24F66D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95D1AE-C3DF-44A4-BAF2-5A5FE9B37781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0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6C5CB6E-DA19-42BA-9A08-F2089ACC5C92}"/>
              </a:ext>
            </a:extLst>
          </p:cNvPr>
          <p:cNvSpPr txBox="1"/>
          <p:nvPr/>
        </p:nvSpPr>
        <p:spPr>
          <a:xfrm>
            <a:off x="868343" y="2035277"/>
            <a:ext cx="459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Competitive Advantages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01670"/>
            <a:ext cx="5016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Surcharge options make this contract very customizable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Franchise and non-franchise rate card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Loss ratio set at 85%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2" y="2801670"/>
            <a:ext cx="5016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Coverages for </a:t>
            </a:r>
            <a:r>
              <a:rPr lang="en-US" sz="2400" dirty="0">
                <a:solidFill>
                  <a:srgbClr val="003EA5"/>
                </a:solidFill>
              </a:rPr>
              <a:t>hybrid all-electric, PHEV (plug in hybrid), and fuel-cell vehicles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If within 50 miles, all repairs or replacements</a:t>
            </a:r>
            <a:r>
              <a:rPr lang="en-US" sz="2400" dirty="0"/>
              <a:t> under this service contract must be </a:t>
            </a:r>
            <a:r>
              <a:rPr lang="en-US" sz="2400" b="1" dirty="0"/>
              <a:t>performed</a:t>
            </a:r>
            <a:r>
              <a:rPr lang="en-US" sz="2400" dirty="0"/>
              <a:t> by the </a:t>
            </a:r>
            <a:r>
              <a:rPr lang="en-US" sz="2400" b="1" dirty="0"/>
              <a:t>selling company’s licensed repair facility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5543E0-D572-4048-849E-FEF49F02DFD8}"/>
              </a:ext>
            </a:extLst>
          </p:cNvPr>
          <p:cNvSpPr txBox="1"/>
          <p:nvPr/>
        </p:nvSpPr>
        <p:spPr>
          <a:xfrm>
            <a:off x="6773269" y="2035277"/>
            <a:ext cx="459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Competitive Advantages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AD7F55-D618-436B-B026-0119D539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C73FB07-E171-4D34-B7D5-9AD0152BE3DA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D8FE30-6578-4C25-815D-95072BB14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4E845B-DDF2-426F-B520-3BC9ED7601E3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2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A2E0C85-7E29-48D1-B4B1-5F43C0FCCF5B}"/>
              </a:ext>
            </a:extLst>
          </p:cNvPr>
          <p:cNvSpPr txBox="1"/>
          <p:nvPr/>
        </p:nvSpPr>
        <p:spPr>
          <a:xfrm>
            <a:off x="868343" y="2035277"/>
            <a:ext cx="459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Reinsurance Advantages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Currently not a </a:t>
            </a:r>
            <a:r>
              <a:rPr lang="en-US" sz="2600" dirty="0" err="1"/>
              <a:t>reinsurable</a:t>
            </a:r>
            <a:r>
              <a:rPr lang="en-US" sz="2600" dirty="0"/>
              <a:t> program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B8BF8-2935-4B20-83B4-844A9934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82" y="816227"/>
            <a:ext cx="4747849" cy="7967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E65F3A-3185-4F83-8D17-E1A450F765AA}"/>
              </a:ext>
            </a:extLst>
          </p:cNvPr>
          <p:cNvSpPr txBox="1"/>
          <p:nvPr/>
        </p:nvSpPr>
        <p:spPr>
          <a:xfrm>
            <a:off x="6773269" y="2035277"/>
            <a:ext cx="4591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3EA5"/>
                </a:solidFill>
              </a:rPr>
              <a:t>Reinsurance Advantages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F87E07-3D68-4409-8C12-A94F3A46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CDBCC3D-E976-4D77-A6B0-BBBADF4D1075}"/>
              </a:ext>
            </a:extLst>
          </p:cNvPr>
          <p:cNvGrpSpPr/>
          <p:nvPr/>
        </p:nvGrpSpPr>
        <p:grpSpPr>
          <a:xfrm>
            <a:off x="6096000" y="226692"/>
            <a:ext cx="5307771" cy="1568756"/>
            <a:chOff x="5640487" y="2691767"/>
            <a:chExt cx="5307771" cy="15687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853F261-3DD9-4F9D-9330-58BE01B1D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1BD4EF-9A55-4F37-864C-9088AB397285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58E9BA-B357-486F-A13C-39F38840BA84}"/>
              </a:ext>
            </a:extLst>
          </p:cNvPr>
          <p:cNvSpPr txBox="1"/>
          <p:nvPr/>
        </p:nvSpPr>
        <p:spPr>
          <a:xfrm>
            <a:off x="6560831" y="2810296"/>
            <a:ext cx="5058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Present Value of Future Benefits  allows access to unearned premium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Reinsurance cession statements available on the first of the month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Priced to 80% loss ratio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Ability to target a lower loss ratio</a:t>
            </a:r>
          </a:p>
        </p:txBody>
      </p:sp>
    </p:spTree>
    <p:extLst>
      <p:ext uri="{BB962C8B-B14F-4D97-AF65-F5344CB8AC3E}">
        <p14:creationId xmlns:p14="http://schemas.microsoft.com/office/powerpoint/2010/main" val="32787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3442115" y="2694049"/>
            <a:ext cx="5307771" cy="1599534"/>
            <a:chOff x="5640487" y="2691767"/>
            <a:chExt cx="5307771" cy="15995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  </a:t>
              </a:r>
              <a:r>
                <a:rPr lang="en-US" sz="2400" b="1" dirty="0"/>
                <a:t>ENHANCED CARE LEASE OPTIONS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96FEBF-E266-4D8C-858C-97C1924A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28" y="1208480"/>
            <a:ext cx="4502381" cy="5562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210" y="1208480"/>
            <a:ext cx="690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New vehicles up to one year old with less than 7,500 miles at the time of sale</a:t>
            </a:r>
          </a:p>
          <a:p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Leased vehicles are also eligible for this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46306-14E0-403F-8AA8-55507A1D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E0EA17-466D-48CA-A130-D6BA09DDDC37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Enhanced Care – Eligibility</a:t>
            </a:r>
          </a:p>
        </p:txBody>
      </p:sp>
    </p:spTree>
    <p:extLst>
      <p:ext uri="{BB962C8B-B14F-4D97-AF65-F5344CB8AC3E}">
        <p14:creationId xmlns:p14="http://schemas.microsoft.com/office/powerpoint/2010/main" val="1588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57" y="1183387"/>
            <a:ext cx="54899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24 months – 24,000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24 months – 30,000 miles</a:t>
            </a:r>
          </a:p>
          <a:p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36 months – 36,000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36 months – 45,000 miles</a:t>
            </a:r>
          </a:p>
          <a:p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39 months – 39,000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39 months – 50,000 miles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408CC5E-25B4-4A2C-BACB-8CAC567E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" y="1080513"/>
            <a:ext cx="2615475" cy="55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Enhanced Care – Terms</a:t>
            </a:r>
          </a:p>
        </p:txBody>
      </p:sp>
    </p:spTree>
    <p:extLst>
      <p:ext uri="{BB962C8B-B14F-4D97-AF65-F5344CB8AC3E}">
        <p14:creationId xmlns:p14="http://schemas.microsoft.com/office/powerpoint/2010/main" val="38129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57" y="1183387"/>
            <a:ext cx="5489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42 months – 50,000 miles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48 months – 48,000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48 months – 60,000 miles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60 months – 60,000 miles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408CC5E-25B4-4A2C-BACB-8CAC567E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" y="1080513"/>
            <a:ext cx="2615475" cy="55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Enhanced Care – Terms</a:t>
            </a:r>
          </a:p>
        </p:txBody>
      </p:sp>
    </p:spTree>
    <p:extLst>
      <p:ext uri="{BB962C8B-B14F-4D97-AF65-F5344CB8AC3E}">
        <p14:creationId xmlns:p14="http://schemas.microsoft.com/office/powerpoint/2010/main" val="25823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57" y="1183387"/>
            <a:ext cx="84963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Brake pad coverage – One Set 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Battery coverage – One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Headlamp coverage -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Belts and hoses coverage -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Windshield wiper blade coverage – One Set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Electrical coverage -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Wheel alignment coverage – One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Optional – Brake Rotors and Drums - Unlimited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408CC5E-25B4-4A2C-BACB-8CAC567E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" y="1080513"/>
            <a:ext cx="2615475" cy="55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Enhanced Care – Wear and Tear Items</a:t>
            </a:r>
          </a:p>
        </p:txBody>
      </p:sp>
    </p:spTree>
    <p:extLst>
      <p:ext uri="{BB962C8B-B14F-4D97-AF65-F5344CB8AC3E}">
        <p14:creationId xmlns:p14="http://schemas.microsoft.com/office/powerpoint/2010/main" val="16647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57" y="1183387"/>
            <a:ext cx="7244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Rental benefit – $35 a day up to 10 days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Emergency road service benefit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Lockout assistance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Flat tire assistance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Battery jump start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Towing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Fuel, oil, fluid, and water delivery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408CC5E-25B4-4A2C-BACB-8CAC567E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" y="1080513"/>
            <a:ext cx="2615475" cy="55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Enhanced Care – Ancillary Benefits</a:t>
            </a:r>
          </a:p>
        </p:txBody>
      </p:sp>
    </p:spTree>
    <p:extLst>
      <p:ext uri="{BB962C8B-B14F-4D97-AF65-F5344CB8AC3E}">
        <p14:creationId xmlns:p14="http://schemas.microsoft.com/office/powerpoint/2010/main" val="42811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57" y="1183387"/>
            <a:ext cx="7244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This contract is approved in all states except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Florida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Alaska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State-specific forms for CA and WA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408CC5E-25B4-4A2C-BACB-8CAC567E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" y="1080513"/>
            <a:ext cx="2615475" cy="55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Enhanced Care – Approval</a:t>
            </a:r>
          </a:p>
        </p:txBody>
      </p:sp>
    </p:spTree>
    <p:extLst>
      <p:ext uri="{BB962C8B-B14F-4D97-AF65-F5344CB8AC3E}">
        <p14:creationId xmlns:p14="http://schemas.microsoft.com/office/powerpoint/2010/main" val="17421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F9CE5-E7CF-43F0-9262-FB7E4BD8A23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Vehicle Service Contracts</a:t>
            </a:r>
          </a:p>
        </p:txBody>
      </p:sp>
    </p:spTree>
    <p:extLst>
      <p:ext uri="{BB962C8B-B14F-4D97-AF65-F5344CB8AC3E}">
        <p14:creationId xmlns:p14="http://schemas.microsoft.com/office/powerpoint/2010/main" val="55729236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05D73-0621-4A17-A3A0-76F5636D7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8167" y="2721742"/>
            <a:ext cx="6515665" cy="14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553" y="1183387"/>
            <a:ext cx="7244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24 months – 24,000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24 months – 30,000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27 months – 27,000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27 months – 33,750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36 months – 36,000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36 months – 45,000 miles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Classic Care – Terms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1952B-9B87-4116-9A47-A18EB70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2" y="1141173"/>
            <a:ext cx="2415498" cy="54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553" y="1183387"/>
            <a:ext cx="7244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39 months – 39,000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39 months – 48,750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42 months – 42,000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42 months – 52,500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48 months – 48,000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48 months – 50,000 miles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48 months – 60,000 miles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Classic Care – Terms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1952B-9B87-4116-9A47-A18EB70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2" y="1141173"/>
            <a:ext cx="2415498" cy="54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553" y="1183387"/>
            <a:ext cx="7244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Battery - One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Belts and hoses -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Brake pads – One Set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Brake rotors – One Set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Electrical items-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Wheel alignment – One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Windshield wiper blades – One Set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Headlamps -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Diagnostic coverage 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Fluid coverage – Unlimited</a:t>
            </a:r>
          </a:p>
          <a:p>
            <a:pPr lvl="1">
              <a:buClr>
                <a:srgbClr val="003EA5"/>
              </a:buClr>
            </a:pPr>
            <a:r>
              <a:rPr lang="en-US" sz="3200" dirty="0"/>
              <a:t>(With Covered Repair)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Classic 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1952B-9B87-4116-9A47-A18EB70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2" y="1141173"/>
            <a:ext cx="2415498" cy="54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552" y="1183387"/>
            <a:ext cx="88954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500" b="1" dirty="0"/>
              <a:t>Rental benefit </a:t>
            </a:r>
            <a:r>
              <a:rPr lang="en-US" sz="2500" dirty="0"/>
              <a:t>– $60 a day up to 5 days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500" dirty="0"/>
              <a:t>Plus four additional days for parts delay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500" b="1" dirty="0"/>
              <a:t>Trip interruption benefit </a:t>
            </a:r>
            <a:r>
              <a:rPr lang="en-US" sz="2500" dirty="0"/>
              <a:t>– $200 up to 3 days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500" b="1" dirty="0"/>
              <a:t>Towing benefit </a:t>
            </a:r>
            <a:r>
              <a:rPr lang="en-US" sz="2500" dirty="0"/>
              <a:t>– 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500" b="1" dirty="0"/>
              <a:t>Emergency road service benefit </a:t>
            </a:r>
            <a:r>
              <a:rPr lang="en-US" sz="2500" dirty="0"/>
              <a:t>– mechanical first aid, tire service, battery service, delivery service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500" b="1" dirty="0"/>
              <a:t>Lockout benefit</a:t>
            </a:r>
            <a:r>
              <a:rPr lang="en-US" sz="2500" dirty="0"/>
              <a:t>– $100 per occurrence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5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3EA5"/>
                </a:solidFill>
              </a:rPr>
              <a:t>Paintless dent repair coverage (PDR) </a:t>
            </a:r>
            <a:r>
              <a:rPr lang="en-US" sz="3200" dirty="0">
                <a:solidFill>
                  <a:srgbClr val="003EA5"/>
                </a:solidFill>
              </a:rPr>
              <a:t>–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3EA5"/>
                </a:solidFill>
              </a:rPr>
              <a:t>Windshield repair coverage</a:t>
            </a:r>
            <a:r>
              <a:rPr lang="en-US" sz="3200" dirty="0">
                <a:solidFill>
                  <a:srgbClr val="003EA5"/>
                </a:solidFill>
              </a:rPr>
              <a:t>– unlimited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3EA5"/>
                </a:solidFill>
              </a:rPr>
              <a:t>Key/key fob replacement benefit </a:t>
            </a:r>
            <a:r>
              <a:rPr lang="en-US" sz="3200" dirty="0">
                <a:solidFill>
                  <a:srgbClr val="003EA5"/>
                </a:solidFill>
              </a:rPr>
              <a:t>– two keys, no cost cap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DDA34-4DC1-4D15-AFC8-03356478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D4AF47-2427-4981-81FE-0E0C12AC66EC}"/>
              </a:ext>
            </a:extLst>
          </p:cNvPr>
          <p:cNvSpPr txBox="1">
            <a:spLocks/>
          </p:cNvSpPr>
          <p:nvPr/>
        </p:nvSpPr>
        <p:spPr>
          <a:xfrm>
            <a:off x="393810" y="125726"/>
            <a:ext cx="9448800" cy="78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Classic Care – Additional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1952B-9B87-4116-9A47-A18EB70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2" y="1141173"/>
            <a:ext cx="2415498" cy="54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Classic Care– State Approvals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94746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This contract is approved in all states except:</a:t>
            </a:r>
            <a:br>
              <a:rPr lang="en-US" sz="3200" dirty="0"/>
            </a:br>
            <a:r>
              <a:rPr lang="en-US" sz="3200" dirty="0"/>
              <a:t>CT, FL, GA, KS, ME, MT, ND, PA, SC, SD, VT, WI, WY, AK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Lender approvals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Ally – all states except the ones not available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Sentinel Mazda – AZ, CA, NV, OR, UT</a:t>
            </a:r>
          </a:p>
          <a:p>
            <a:pPr marL="914400" lvl="1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Sentinel Toyota – AZ, CA, NV, OR, 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D99F8-9641-46A4-AADC-0F90894E0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769" y="2238239"/>
            <a:ext cx="3326462" cy="29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Additional VSC Options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8275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EA5"/>
              </a:buClr>
            </a:pPr>
            <a:r>
              <a:rPr lang="en-US" sz="3200" b="1" dirty="0"/>
              <a:t>Autotech Protect</a:t>
            </a:r>
            <a:endParaRPr lang="en-US" sz="3200" dirty="0"/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Designed for customers who turn down a traditional VSC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Three stated levels 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Covers consumer-facing items in vehicle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Low-cost option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Time only terms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93469-F889-4F33-A8BE-0D2CC65E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8999" y="4602291"/>
            <a:ext cx="1803868" cy="16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04688-7ACC-40F2-827C-FDD1C008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05" y="1260193"/>
            <a:ext cx="6358990" cy="5062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2D5321-763F-4886-A5F3-DF5D48CA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E45DA-D50D-4627-B38F-62F72A024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956" y="2245520"/>
            <a:ext cx="3577877" cy="2992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D0C05-C4B7-484D-AC31-03CF06F4E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805" y="2247045"/>
            <a:ext cx="3577877" cy="29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iA American Has Options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97549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Walkaway/retro programs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Reinsurance program options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Higher mileage/expanded eligibility programs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Technology coverage program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Limited, Certified and Lifetime options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Wrap Programs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Lifetime Warranties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75597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EA5"/>
              </a:buClr>
            </a:pPr>
            <a:r>
              <a:rPr lang="en-US" sz="2800" b="1" dirty="0"/>
              <a:t>Lifetime Limited Warranty (Mag Moss)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Provides customer with engine or powertrain coverage for as long as he/she owns the vehicle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Customer must maintain vehicle in accordance with manufacturer’s recommendations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Service can occur anywhere</a:t>
            </a:r>
          </a:p>
          <a:p>
            <a:pPr>
              <a:buClr>
                <a:srgbClr val="003EA5"/>
              </a:buClr>
            </a:pPr>
            <a:endParaRPr lang="en-US" sz="1600" dirty="0"/>
          </a:p>
          <a:p>
            <a:pPr>
              <a:buClr>
                <a:srgbClr val="003EA5"/>
              </a:buClr>
            </a:pPr>
            <a:r>
              <a:rPr lang="en-US" sz="2800" b="1" dirty="0"/>
              <a:t>Lifetime Loyalty 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Same coverage as the Limited Warranty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Dealer can set maintenance intervals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Customer must come back to issuing dealer for 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463FA-6776-4F1D-9A78-216F82191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286" y="1663979"/>
            <a:ext cx="1898208" cy="158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ADC83-E967-479E-8901-6C6424B6D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286" y="4402024"/>
            <a:ext cx="1899174" cy="15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Lifetime Warranties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86541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3EA5"/>
              </a:buClr>
            </a:pPr>
            <a:r>
              <a:rPr lang="en-US" sz="2400" b="1" dirty="0"/>
              <a:t>Lifetime Program Options: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Limited Warranty or Loyalty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Engine or Powertrain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New only, used only, combo</a:t>
            </a:r>
          </a:p>
          <a:p>
            <a:pPr marL="342900" indent="-3429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Eligibility: </a:t>
            </a:r>
          </a:p>
          <a:p>
            <a:pPr marL="800100" lvl="1" indent="-3429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New one year old, up to 12,000 miles, depending on contract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Used up to 10 years, old up to 100,000 miles on contract</a:t>
            </a:r>
          </a:p>
          <a:p>
            <a:pPr marL="342900" indent="-3429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Deductibles: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$0, $100, $200, reducing and disappearing</a:t>
            </a:r>
          </a:p>
          <a:p>
            <a:pPr marL="342900" indent="-3429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 err="1"/>
              <a:t>Reinsurable</a:t>
            </a:r>
            <a:endParaRPr lang="en-US" sz="2400" dirty="0"/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Coverage on electric vehicles on some programs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463FA-6776-4F1D-9A78-216F82191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286" y="1663979"/>
            <a:ext cx="1898208" cy="158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ADC83-E967-479E-8901-6C6424B6D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286" y="4402024"/>
            <a:ext cx="1899174" cy="15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C93390-3943-4CFE-BF2F-83BA7026F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852" y="1964784"/>
            <a:ext cx="4502119" cy="37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Certified Limited Warranties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86541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Same coverage as the manufacturer: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Example: Ford/Asian – Powertrain coverage for 84 months and 100,000 miles, starting from ISD and 0 miles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Exclusionary coverage for 12 months and 12,000 miles, from VPD and odometer on VPD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Thorough ~200-point inspection must be completed and retained on file (does not need to be remitted)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Upsell into Standard and Millennium VSC wraps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48903-C906-45F6-8DAC-1BBB30F3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682" y="1738897"/>
            <a:ext cx="1951999" cy="16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Certified Limited Warranties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81032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Create your own dealer certified program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Ford store that sells a lot of pre-owned Hondas? 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Utilize a “blended” certified program that is not limited to one manufacturer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48903-C906-45F6-8DAC-1BBB30F3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682" y="1738897"/>
            <a:ext cx="1951999" cy="16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450BD-63E9-448A-8320-BAEF3DD27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2015562"/>
            <a:ext cx="4441371" cy="37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Customized Short-Term Limited Warranties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8C761-B48C-46D5-8CCB-B81782BCB746}"/>
              </a:ext>
            </a:extLst>
          </p:cNvPr>
          <p:cNvSpPr txBox="1"/>
          <p:nvPr/>
        </p:nvSpPr>
        <p:spPr>
          <a:xfrm>
            <a:off x="280146" y="1631388"/>
            <a:ext cx="865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184467"/>
              </a:solidFill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6F971-064C-4BCF-92DE-A87C6D73DEE5}"/>
              </a:ext>
            </a:extLst>
          </p:cNvPr>
          <p:cNvSpPr/>
          <p:nvPr/>
        </p:nvSpPr>
        <p:spPr>
          <a:xfrm>
            <a:off x="367932" y="1236273"/>
            <a:ext cx="81032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Standard 3/3, 6/6, 12/12 terms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Current plus 15 model years, up to 200k miles standard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Multiple classing options</a:t>
            </a:r>
          </a:p>
          <a:p>
            <a:pPr marL="800100" lvl="1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Fully customizable coverage:</a:t>
            </a:r>
          </a:p>
          <a:p>
            <a:pPr marL="1257300" lvl="2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Powertrain standard</a:t>
            </a:r>
          </a:p>
          <a:p>
            <a:pPr marL="1257300" lvl="2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Exclusionary</a:t>
            </a:r>
          </a:p>
          <a:p>
            <a:pPr marL="1257300" lvl="2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Aggregate limits of liability</a:t>
            </a:r>
          </a:p>
          <a:p>
            <a:pPr marL="1257300" lvl="2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Powertrain plus AC</a:t>
            </a:r>
          </a:p>
          <a:p>
            <a:pPr marL="1257300" lvl="2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Powertrain plus roadside</a:t>
            </a:r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spcAft>
                <a:spcPts val="600"/>
              </a:spcAft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Fully insured – </a:t>
            </a:r>
            <a:r>
              <a:rPr lang="en-US" sz="2400" dirty="0" err="1"/>
              <a:t>reinsurable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52EBF-3B54-4691-A758-CDB68DE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48903-C906-45F6-8DAC-1BBB30F3C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682" y="1738897"/>
            <a:ext cx="1951999" cy="16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34C8-F0AE-4B68-8D0C-D0D67F35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32" y="1156929"/>
            <a:ext cx="9448800" cy="1356652"/>
          </a:xfrm>
        </p:spPr>
        <p:txBody>
          <a:bodyPr anchor="t"/>
          <a:lstStyle/>
          <a:p>
            <a:r>
              <a:rPr lang="en-US" sz="3600" dirty="0">
                <a:solidFill>
                  <a:srgbClr val="003EA5"/>
                </a:solidFill>
              </a:rPr>
              <a:t>Franchise or non-franchise dealer who does not want to reinsure?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46C61-8D3E-4445-B020-2C6E5378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295FFC-5CDA-40ED-800D-057CD24FB93F}"/>
              </a:ext>
            </a:extLst>
          </p:cNvPr>
          <p:cNvGrpSpPr/>
          <p:nvPr/>
        </p:nvGrpSpPr>
        <p:grpSpPr>
          <a:xfrm>
            <a:off x="5853652" y="2696409"/>
            <a:ext cx="5307771" cy="1568756"/>
            <a:chOff x="5640487" y="2691767"/>
            <a:chExt cx="5307771" cy="15687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D90781-86DE-4EBA-90FA-176F6960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78F510-5EF1-4C08-B8F1-18A7B6DC82BF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29FE2F-7CAC-43FC-8E2A-43C36EEC3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128" y="5134302"/>
            <a:ext cx="4747849" cy="7967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B6599AC-201A-4B44-B4E7-C9677C7B9E40}"/>
              </a:ext>
            </a:extLst>
          </p:cNvPr>
          <p:cNvGrpSpPr/>
          <p:nvPr/>
        </p:nvGrpSpPr>
        <p:grpSpPr>
          <a:xfrm>
            <a:off x="470282" y="2709438"/>
            <a:ext cx="5307771" cy="1568756"/>
            <a:chOff x="5640487" y="2691767"/>
            <a:chExt cx="5307771" cy="15687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89A6ED-56DE-4A55-B27D-074B795A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A2891D-3A66-450F-ACFF-CEB6FEC3D2CC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STANDARD VEHICLE SERVICE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4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2" y="4559151"/>
            <a:ext cx="4211690" cy="1594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BA80E4-D1E5-43BD-B170-9F7758621F92}"/>
              </a:ext>
            </a:extLst>
          </p:cNvPr>
          <p:cNvGrpSpPr/>
          <p:nvPr/>
        </p:nvGrpSpPr>
        <p:grpSpPr>
          <a:xfrm>
            <a:off x="5940862" y="2359180"/>
            <a:ext cx="5307771" cy="1568756"/>
            <a:chOff x="5640487" y="2691767"/>
            <a:chExt cx="5307771" cy="1568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B59427-7F46-412E-9C05-47879AD60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B9C63-5F8A-449F-89AA-CEF215E1AC9D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4CBCF0-60DA-4D12-82B6-1984B0E65097}"/>
              </a:ext>
            </a:extLst>
          </p:cNvPr>
          <p:cNvGrpSpPr/>
          <p:nvPr/>
        </p:nvGrpSpPr>
        <p:grpSpPr>
          <a:xfrm>
            <a:off x="487854" y="2359180"/>
            <a:ext cx="5358000" cy="1568756"/>
            <a:chOff x="5640487" y="2691767"/>
            <a:chExt cx="5358000" cy="15687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8B45F4-84E9-4770-BC13-7F661948B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8049F-8F88-4C27-B7B8-7EA7B815E1EA}"/>
                </a:ext>
              </a:extLst>
            </p:cNvPr>
            <p:cNvSpPr txBox="1"/>
            <p:nvPr/>
          </p:nvSpPr>
          <p:spPr>
            <a:xfrm>
              <a:off x="5640487" y="3829636"/>
              <a:ext cx="535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200" b="1" dirty="0"/>
                <a:t>STANDARD VEHICLE SERVICE CONTRACT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A0A1D8A-797D-4C88-A907-E269EC242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2648" y="4637715"/>
            <a:ext cx="1782155" cy="1489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D420A1-EE64-4851-A832-CCF7A14BD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8678" y="4638687"/>
            <a:ext cx="1792319" cy="1498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4D26AA-F6AF-46D9-8D69-47B297494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4872" y="4637714"/>
            <a:ext cx="1731144" cy="1447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5EFC64-D458-4C95-A397-7910451DE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9891" y="4637714"/>
            <a:ext cx="1756549" cy="146826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760E31F-DBB9-4F14-838E-6A804A0B3787}"/>
              </a:ext>
            </a:extLst>
          </p:cNvPr>
          <p:cNvSpPr txBox="1">
            <a:spLocks/>
          </p:cNvSpPr>
          <p:nvPr/>
        </p:nvSpPr>
        <p:spPr>
          <a:xfrm>
            <a:off x="367932" y="1156929"/>
            <a:ext cx="9448800" cy="73088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EA5"/>
                </a:solidFill>
              </a:rPr>
              <a:t>Dealers who want to maximize reinsurance</a:t>
            </a:r>
          </a:p>
        </p:txBody>
      </p:sp>
    </p:spTree>
    <p:extLst>
      <p:ext uri="{BB962C8B-B14F-4D97-AF65-F5344CB8AC3E}">
        <p14:creationId xmlns:p14="http://schemas.microsoft.com/office/powerpoint/2010/main" val="23225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CDC502-4891-479A-BC1A-4373FBD4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A9BE91-8B58-44B3-9634-8F3BED636A49}"/>
              </a:ext>
            </a:extLst>
          </p:cNvPr>
          <p:cNvGrpSpPr/>
          <p:nvPr/>
        </p:nvGrpSpPr>
        <p:grpSpPr>
          <a:xfrm>
            <a:off x="5982319" y="3165982"/>
            <a:ext cx="5307771" cy="1568756"/>
            <a:chOff x="5640487" y="2691767"/>
            <a:chExt cx="5307771" cy="1568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1E1256-AE0F-4EC3-B30D-C2664CAC9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5C31C8-6554-4279-99C6-706E10F00B0F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35637-E958-4F90-8D9F-A06B2A88EFE1}"/>
              </a:ext>
            </a:extLst>
          </p:cNvPr>
          <p:cNvGrpSpPr/>
          <p:nvPr/>
        </p:nvGrpSpPr>
        <p:grpSpPr>
          <a:xfrm>
            <a:off x="598949" y="3179011"/>
            <a:ext cx="5307771" cy="1568756"/>
            <a:chOff x="5640487" y="2691767"/>
            <a:chExt cx="5307771" cy="15687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FA48FF-C1A7-4C4E-BA7D-D4701A69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47FFA9-D206-4A77-8FDA-4524656F623C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STANDARD VEHICLE SERVICE CONTRACT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60CC86D-1B50-44EF-BBEF-1B5893D6C2E1}"/>
              </a:ext>
            </a:extLst>
          </p:cNvPr>
          <p:cNvSpPr txBox="1">
            <a:spLocks/>
          </p:cNvSpPr>
          <p:nvPr/>
        </p:nvSpPr>
        <p:spPr>
          <a:xfrm>
            <a:off x="367932" y="1156929"/>
            <a:ext cx="9448800" cy="13566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EA5"/>
                </a:solidFill>
              </a:rPr>
              <a:t>Dealers who want to reinsure but want a higher in-store profit in finance</a:t>
            </a:r>
          </a:p>
        </p:txBody>
      </p:sp>
    </p:spTree>
    <p:extLst>
      <p:ext uri="{BB962C8B-B14F-4D97-AF65-F5344CB8AC3E}">
        <p14:creationId xmlns:p14="http://schemas.microsoft.com/office/powerpoint/2010/main" val="6215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07" y="2729911"/>
            <a:ext cx="4600282" cy="1741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5683216" y="2745298"/>
            <a:ext cx="5307771" cy="1559791"/>
            <a:chOff x="5640487" y="2691767"/>
            <a:chExt cx="5307771" cy="15597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0671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STANDARD VEHICLE SERVICE CONTRACT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74C9280-06D6-48CD-B27B-11B7A607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10" y="125726"/>
            <a:ext cx="9448800" cy="783600"/>
          </a:xfrm>
        </p:spPr>
        <p:txBody>
          <a:bodyPr anchor="ctr"/>
          <a:lstStyle/>
          <a:p>
            <a:r>
              <a:rPr lang="en-US" dirty="0"/>
              <a:t>iA American Has Options</a:t>
            </a:r>
          </a:p>
        </p:txBody>
      </p:sp>
    </p:spTree>
    <p:extLst>
      <p:ext uri="{BB962C8B-B14F-4D97-AF65-F5344CB8AC3E}">
        <p14:creationId xmlns:p14="http://schemas.microsoft.com/office/powerpoint/2010/main" val="31480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CDC502-4891-479A-BC1A-4373FBD4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9A1EF-0179-474F-AFD0-849C4639D293}"/>
              </a:ext>
            </a:extLst>
          </p:cNvPr>
          <p:cNvGrpSpPr/>
          <p:nvPr/>
        </p:nvGrpSpPr>
        <p:grpSpPr>
          <a:xfrm>
            <a:off x="367932" y="3262060"/>
            <a:ext cx="5307771" cy="1599534"/>
            <a:chOff x="5640487" y="2691767"/>
            <a:chExt cx="5307771" cy="159953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71BAB7-3CF0-4AC1-8ACE-F525ACF0C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EFA352-F1DF-42D8-BF5C-3DF6C4B4B1E2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  </a:t>
              </a:r>
              <a:r>
                <a:rPr lang="en-US" sz="2400" b="1" dirty="0"/>
                <a:t>ENHANCED CARE LEASE OPTIONS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273E5A7-682C-4A35-A706-FB6101307A5E}"/>
              </a:ext>
            </a:extLst>
          </p:cNvPr>
          <p:cNvSpPr txBox="1">
            <a:spLocks/>
          </p:cNvSpPr>
          <p:nvPr/>
        </p:nvSpPr>
        <p:spPr>
          <a:xfrm>
            <a:off x="367932" y="1156929"/>
            <a:ext cx="9448800" cy="13566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EA5"/>
                </a:solidFill>
              </a:rPr>
              <a:t>Franchise dealer who may or may not want to reinsure and who has a high lease penetration…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0870B-5E24-4CD4-A299-FAAF7126D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472" y="3764206"/>
            <a:ext cx="5054883" cy="10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C4FEBB-A82E-473C-B31D-44A0C2D94230}"/>
              </a:ext>
            </a:extLst>
          </p:cNvPr>
          <p:cNvSpPr/>
          <p:nvPr/>
        </p:nvSpPr>
        <p:spPr>
          <a:xfrm>
            <a:off x="378855" y="1628507"/>
            <a:ext cx="8776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3600" b="1" dirty="0"/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sz="3600" dirty="0">
              <a:solidFill>
                <a:srgbClr val="1844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DC502-4891-479A-BC1A-4373FBD4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9A1EF-0179-474F-AFD0-849C4639D293}"/>
              </a:ext>
            </a:extLst>
          </p:cNvPr>
          <p:cNvGrpSpPr/>
          <p:nvPr/>
        </p:nvGrpSpPr>
        <p:grpSpPr>
          <a:xfrm>
            <a:off x="274044" y="4404551"/>
            <a:ext cx="5307771" cy="1599534"/>
            <a:chOff x="5640487" y="2691767"/>
            <a:chExt cx="5307771" cy="159953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71BAB7-3CF0-4AC1-8ACE-F525ACF0C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EFA352-F1DF-42D8-BF5C-3DF6C4B4B1E2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  </a:t>
              </a:r>
              <a:r>
                <a:rPr lang="en-US" sz="2400" b="1" dirty="0"/>
                <a:t>ENHANCED CARE LEASE OPTIONS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994EB5B-93AA-4629-BF02-118B91695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97" y="2404008"/>
            <a:ext cx="1306013" cy="1162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00B43F-9578-4211-8235-A39FED626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103" y="2554063"/>
            <a:ext cx="4747849" cy="7967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F911084-9552-4E81-9F93-DA0E71B9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32" y="1156929"/>
            <a:ext cx="9448800" cy="1356652"/>
          </a:xfrm>
        </p:spPr>
        <p:txBody>
          <a:bodyPr anchor="t"/>
          <a:lstStyle/>
          <a:p>
            <a:r>
              <a:rPr lang="en-US" sz="3600" dirty="0">
                <a:solidFill>
                  <a:srgbClr val="003EA5"/>
                </a:solidFill>
              </a:rPr>
              <a:t>Door openers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19E57-BCA2-479A-AC0E-E1FB946CF095}"/>
              </a:ext>
            </a:extLst>
          </p:cNvPr>
          <p:cNvGrpSpPr/>
          <p:nvPr/>
        </p:nvGrpSpPr>
        <p:grpSpPr>
          <a:xfrm>
            <a:off x="6096000" y="4404551"/>
            <a:ext cx="5307771" cy="1568756"/>
            <a:chOff x="5640487" y="2691767"/>
            <a:chExt cx="5307771" cy="1568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A3918-481B-4ADA-B9D5-1745B10B4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691767"/>
              <a:ext cx="4685476" cy="109738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E32E53-7227-4717-8D88-0F906C589BC4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200" b="1" dirty="0"/>
                <a:t> XTENDED VEHICLE SERVICE CONTRACT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8B4652-CF21-434B-8B14-60D91952E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2846" y="2568754"/>
            <a:ext cx="3669957" cy="79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F9CE5-E7CF-43F0-9262-FB7E4BD8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116807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1457159" y="1992147"/>
            <a:ext cx="341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Vehicle Eligibility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7A423-74A5-4FBA-8600-7D6D46C965D4}"/>
              </a:ext>
            </a:extLst>
          </p:cNvPr>
          <p:cNvSpPr txBox="1"/>
          <p:nvPr/>
        </p:nvSpPr>
        <p:spPr>
          <a:xfrm>
            <a:off x="7360001" y="1992147"/>
            <a:ext cx="341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Vehicle Eligibility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4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50,000 miles</a:t>
            </a:r>
          </a:p>
          <a:p>
            <a:endParaRPr lang="en-US" sz="3200" b="1" dirty="0"/>
          </a:p>
          <a:p>
            <a:r>
              <a:rPr lang="en-US" sz="3200" b="1" dirty="0"/>
              <a:t>Pre-Owned 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9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100,000 miles</a:t>
            </a:r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2" y="2844800"/>
            <a:ext cx="50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4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60,000 miles</a:t>
            </a:r>
          </a:p>
          <a:p>
            <a:endParaRPr lang="en-US" sz="3200" b="1" dirty="0"/>
          </a:p>
          <a:p>
            <a:r>
              <a:rPr lang="en-US" sz="3200" b="1" dirty="0"/>
              <a:t>Pre-Owned </a:t>
            </a:r>
          </a:p>
          <a:p>
            <a:r>
              <a:rPr lang="en-US" sz="3200" dirty="0"/>
              <a:t>Current plus </a:t>
            </a:r>
            <a:r>
              <a:rPr lang="en-US" sz="3200" dirty="0">
                <a:solidFill>
                  <a:srgbClr val="003EA5"/>
                </a:solidFill>
              </a:rPr>
              <a:t>12 model years </a:t>
            </a:r>
            <a:r>
              <a:rPr lang="en-US" sz="3200" dirty="0"/>
              <a:t>up to </a:t>
            </a:r>
            <a:r>
              <a:rPr lang="en-US" sz="3200" dirty="0">
                <a:solidFill>
                  <a:srgbClr val="003EA5"/>
                </a:solidFill>
              </a:rPr>
              <a:t>125,000 miles</a:t>
            </a:r>
            <a:endParaRPr lang="en-US" dirty="0">
              <a:solidFill>
                <a:srgbClr val="003E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2499732" y="1992147"/>
            <a:ext cx="132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Terms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7A423-74A5-4FBA-8600-7D6D46C965D4}"/>
              </a:ext>
            </a:extLst>
          </p:cNvPr>
          <p:cNvSpPr txBox="1"/>
          <p:nvPr/>
        </p:nvSpPr>
        <p:spPr>
          <a:xfrm>
            <a:off x="8410158" y="1992147"/>
            <a:ext cx="131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Terms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</a:t>
            </a:r>
          </a:p>
          <a:p>
            <a:r>
              <a:rPr lang="en-US" sz="3200" dirty="0"/>
              <a:t>45 term options up to</a:t>
            </a:r>
          </a:p>
          <a:p>
            <a:r>
              <a:rPr lang="en-US" sz="3200" dirty="0">
                <a:solidFill>
                  <a:srgbClr val="003EA5"/>
                </a:solidFill>
              </a:rPr>
              <a:t>120 months 150,000 miles</a:t>
            </a:r>
          </a:p>
          <a:p>
            <a:endParaRPr lang="en-US" sz="3200" b="1" dirty="0"/>
          </a:p>
          <a:p>
            <a:r>
              <a:rPr lang="en-US" sz="3200" b="1" dirty="0"/>
              <a:t>Pre-Owned </a:t>
            </a:r>
          </a:p>
          <a:p>
            <a:r>
              <a:rPr lang="en-US" sz="3200" dirty="0"/>
              <a:t>6 term options up to </a:t>
            </a:r>
            <a:br>
              <a:rPr lang="en-US" sz="3200" dirty="0"/>
            </a:br>
            <a:r>
              <a:rPr lang="en-US" sz="3200" dirty="0">
                <a:solidFill>
                  <a:srgbClr val="003EA5"/>
                </a:solidFill>
              </a:rPr>
              <a:t>60 months 60,000 miles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1" y="2844800"/>
            <a:ext cx="50589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</a:t>
            </a:r>
          </a:p>
          <a:p>
            <a:r>
              <a:rPr lang="en-US" sz="3200" dirty="0"/>
              <a:t>60 term options up to</a:t>
            </a:r>
          </a:p>
          <a:p>
            <a:r>
              <a:rPr lang="en-US" sz="3200" dirty="0">
                <a:solidFill>
                  <a:srgbClr val="003EA5"/>
                </a:solidFill>
              </a:rPr>
              <a:t>96 months 125,000 miles</a:t>
            </a:r>
          </a:p>
          <a:p>
            <a:endParaRPr lang="en-US" sz="3200" b="1" dirty="0"/>
          </a:p>
          <a:p>
            <a:r>
              <a:rPr lang="en-US" sz="3200" b="1" dirty="0"/>
              <a:t>Pre-Owned </a:t>
            </a:r>
          </a:p>
          <a:p>
            <a:r>
              <a:rPr lang="en-US" sz="2500" dirty="0"/>
              <a:t>10 term options </a:t>
            </a:r>
            <a:r>
              <a:rPr lang="en-US" sz="2500" dirty="0">
                <a:solidFill>
                  <a:srgbClr val="003EA5"/>
                </a:solidFill>
              </a:rPr>
              <a:t>12/18</a:t>
            </a:r>
            <a:r>
              <a:rPr lang="en-US" sz="2500" dirty="0"/>
              <a:t>, </a:t>
            </a:r>
            <a:r>
              <a:rPr lang="en-US" sz="2500" dirty="0">
                <a:solidFill>
                  <a:srgbClr val="003EA5"/>
                </a:solidFill>
              </a:rPr>
              <a:t>24/30, 36/42, 48/45 </a:t>
            </a:r>
            <a:r>
              <a:rPr lang="en-US" sz="2500" dirty="0"/>
              <a:t>up to </a:t>
            </a:r>
            <a:r>
              <a:rPr lang="en-US" sz="2500" dirty="0">
                <a:solidFill>
                  <a:srgbClr val="003EA5"/>
                </a:solidFill>
              </a:rPr>
              <a:t>60 months 60,000 miles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C2E563-DE6A-4C7B-8378-FF2F385EA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2037606" y="1992147"/>
            <a:ext cx="225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Deductible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44800"/>
            <a:ext cx="5016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$50, $50V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$100, $100V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$200, $200V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$400, $400V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1" y="2844800"/>
            <a:ext cx="5058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$50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$100, $100V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$200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$400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E2C5B-9838-4155-8089-071E22947457}"/>
              </a:ext>
            </a:extLst>
          </p:cNvPr>
          <p:cNvSpPr txBox="1"/>
          <p:nvPr/>
        </p:nvSpPr>
        <p:spPr>
          <a:xfrm>
            <a:off x="7942532" y="1992147"/>
            <a:ext cx="225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Deductible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8C82A6-14FC-4ADB-B22F-E15006319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205AA7-2A4E-4322-81D3-65711DF6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57073"/>
            <a:ext cx="4600282" cy="17415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41E4B-9E9F-412B-BC03-1AA7EF9E4F42}"/>
              </a:ext>
            </a:extLst>
          </p:cNvPr>
          <p:cNvGrpSpPr/>
          <p:nvPr/>
        </p:nvGrpSpPr>
        <p:grpSpPr>
          <a:xfrm>
            <a:off x="6415359" y="185894"/>
            <a:ext cx="5307771" cy="1486382"/>
            <a:chOff x="5640487" y="2743364"/>
            <a:chExt cx="5307771" cy="1486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2337FD-9D7B-4D65-B7FC-EDB84988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8276" y="2743364"/>
              <a:ext cx="4392192" cy="10286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2CF9F7-2101-41ED-990E-AA8470F932BB}"/>
                </a:ext>
              </a:extLst>
            </p:cNvPr>
            <p:cNvSpPr txBox="1"/>
            <p:nvPr/>
          </p:nvSpPr>
          <p:spPr>
            <a:xfrm>
              <a:off x="5640487" y="3829636"/>
              <a:ext cx="5307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 sz="2000" b="1" dirty="0"/>
                <a:t>STANDARD VEHICLE SERVICE CONTRACT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9FD2CF-D8D7-44DE-84CA-5A976E6F438A}"/>
              </a:ext>
            </a:extLst>
          </p:cNvPr>
          <p:cNvSpPr/>
          <p:nvPr/>
        </p:nvSpPr>
        <p:spPr>
          <a:xfrm>
            <a:off x="435836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1AF2-2B58-4003-B423-754CC756089E}"/>
              </a:ext>
            </a:extLst>
          </p:cNvPr>
          <p:cNvSpPr txBox="1"/>
          <p:nvPr/>
        </p:nvSpPr>
        <p:spPr>
          <a:xfrm>
            <a:off x="2091216" y="1992147"/>
            <a:ext cx="214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Coverages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E3107D-7F9D-47C2-ABD1-2B2003BF0DBD}"/>
              </a:ext>
            </a:extLst>
          </p:cNvPr>
          <p:cNvSpPr/>
          <p:nvPr/>
        </p:nvSpPr>
        <p:spPr>
          <a:xfrm>
            <a:off x="6340762" y="1898609"/>
            <a:ext cx="5456964" cy="4724382"/>
          </a:xfrm>
          <a:prstGeom prst="roundRect">
            <a:avLst/>
          </a:prstGeom>
          <a:noFill/>
          <a:ln w="76200">
            <a:solidFill>
              <a:srgbClr val="005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184EF-9F43-4445-9941-11DF9BE4093D}"/>
              </a:ext>
            </a:extLst>
          </p:cNvPr>
          <p:cNvSpPr txBox="1"/>
          <p:nvPr/>
        </p:nvSpPr>
        <p:spPr>
          <a:xfrm>
            <a:off x="654304" y="2810296"/>
            <a:ext cx="5016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Bronze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Silver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Gold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Platinum (Exclusionary)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Wrap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Certified Wrap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B6F58-ADBD-4AD7-91EA-449C5B5EFCD7}"/>
              </a:ext>
            </a:extLst>
          </p:cNvPr>
          <p:cNvSpPr txBox="1"/>
          <p:nvPr/>
        </p:nvSpPr>
        <p:spPr>
          <a:xfrm>
            <a:off x="6560831" y="2810296"/>
            <a:ext cx="50589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Powertrain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Classic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High-Tech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Elite (Exclusionary)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Wrap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Diesel Wrap</a:t>
            </a:r>
          </a:p>
          <a:p>
            <a:pPr marL="457200" indent="-457200">
              <a:buClr>
                <a:srgbClr val="003EA5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Certified Wrap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E2C5B-9838-4155-8089-071E22947457}"/>
              </a:ext>
            </a:extLst>
          </p:cNvPr>
          <p:cNvSpPr txBox="1"/>
          <p:nvPr/>
        </p:nvSpPr>
        <p:spPr>
          <a:xfrm>
            <a:off x="8006997" y="1992147"/>
            <a:ext cx="212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EA5"/>
                </a:solidFill>
              </a:rPr>
              <a:t>Coverages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D3C476-04A0-4D6D-905E-EC5327C92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408" y="118075"/>
            <a:ext cx="828494" cy="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iAAWG - Colors">
      <a:dk1>
        <a:srgbClr val="363636"/>
      </a:dk1>
      <a:lt1>
        <a:srgbClr val="F0F0F0"/>
      </a:lt1>
      <a:dk2>
        <a:srgbClr val="002F6C"/>
      </a:dk2>
      <a:lt2>
        <a:srgbClr val="FFFFFF"/>
      </a:lt2>
      <a:accent1>
        <a:srgbClr val="FF585D"/>
      </a:accent1>
      <a:accent2>
        <a:srgbClr val="DBDE70"/>
      </a:accent2>
      <a:accent3>
        <a:srgbClr val="00A9E0"/>
      </a:accent3>
      <a:accent4>
        <a:srgbClr val="003DA5"/>
      </a:accent4>
      <a:accent5>
        <a:srgbClr val="7C878E"/>
      </a:accent5>
      <a:accent6>
        <a:srgbClr val="99D6EA"/>
      </a:accent6>
      <a:hlink>
        <a:srgbClr val="00B0F0"/>
      </a:hlink>
      <a:folHlink>
        <a:srgbClr val="738F97"/>
      </a:folHlink>
    </a:clrScheme>
    <a:fontScheme name="iAAWG - Fonts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14373</TotalTime>
  <Words>1865</Words>
  <Application>Microsoft Office PowerPoint</Application>
  <PresentationFormat>Widescreen</PresentationFormat>
  <Paragraphs>418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ArialMT</vt:lpstr>
      <vt:lpstr>Calibri</vt:lpstr>
      <vt:lpstr>Calibri Bold</vt:lpstr>
      <vt:lpstr>Courier New</vt:lpstr>
      <vt:lpstr>Wingdings</vt:lpstr>
      <vt:lpstr>Office Theme</vt:lpstr>
      <vt:lpstr>PowerPoint Presentation</vt:lpstr>
      <vt:lpstr>WELCOME</vt:lpstr>
      <vt:lpstr>Vehicle Service Contracts</vt:lpstr>
      <vt:lpstr>iA American Has Options</vt:lpstr>
      <vt:lpstr>iA American Has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Classic Care– State Approvals</vt:lpstr>
      <vt:lpstr>PowerPoint Presentation</vt:lpstr>
      <vt:lpstr>Additional VSC Options</vt:lpstr>
      <vt:lpstr>PowerPoint Presentation</vt:lpstr>
      <vt:lpstr>PowerPoint Presentation</vt:lpstr>
      <vt:lpstr>Lifetime Warranties</vt:lpstr>
      <vt:lpstr>Lifetime Warranties</vt:lpstr>
      <vt:lpstr>PowerPoint Presentation</vt:lpstr>
      <vt:lpstr>Certified Limited Warranties</vt:lpstr>
      <vt:lpstr>Certified Limited Warranties</vt:lpstr>
      <vt:lpstr>PowerPoint Presentation</vt:lpstr>
      <vt:lpstr>Customized Short-Term Limited Warranties</vt:lpstr>
      <vt:lpstr>Franchise or non-franchise dealer who does not want to reinsure?</vt:lpstr>
      <vt:lpstr>PowerPoint Presentation</vt:lpstr>
      <vt:lpstr>PowerPoint Presentation</vt:lpstr>
      <vt:lpstr>PowerPoint Presentation</vt:lpstr>
      <vt:lpstr>Door openers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Marlina</dc:creator>
  <cp:lastModifiedBy>Matt Romanowski</cp:lastModifiedBy>
  <cp:revision>148</cp:revision>
  <dcterms:created xsi:type="dcterms:W3CDTF">2021-10-18T04:32:08Z</dcterms:created>
  <dcterms:modified xsi:type="dcterms:W3CDTF">2022-02-06T22:15:51Z</dcterms:modified>
</cp:coreProperties>
</file>